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Open Sans" panose="020B0604020202020204" charset="0"/>
      <p:regular r:id="rId19"/>
      <p:bold r:id="rId20"/>
      <p:italic r:id="rId21"/>
      <p:boldItalic r:id="rId22"/>
    </p:embeddedFont>
    <p:embeddedFont>
      <p:font typeface="PT Sans Narrow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Namaste </a:t>
            </a:r>
            <a:r>
              <a:rPr lang="en"/>
              <a:t>everyone! Welcome to </a:t>
            </a:r>
            <a:r>
              <a:rPr lang="en" b="1"/>
              <a:t>bharatiya chunav 2019. </a:t>
            </a:r>
            <a:r>
              <a:rPr lang="en"/>
              <a:t>For those of us who don’t speak Hindi, we detected trolls on Twitter who have been affecting the conversation during the 2019 Indian Election.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02e3603f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02e3603f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Kirti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Investigated nodes of the k-core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 are the nodes who had the highest number of tweets in each graph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of people with a lot of activity. Since we know trolls for high activity &amp; have a lot of people following them.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 &amp; follower count of the identified trolls in from our k-cores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02e3603fb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02e3603fb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02e3603fb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02e3603fb_1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02e3603fb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02e3603fb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02e3603f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02e3603f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02e3603fb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02e3603fb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02e3603fb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02e3603fb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02e3603fb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02e3603fb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Largest Democracy in the World going to elections in 2019 (World’s largest democratic election)</a:t>
            </a:r>
            <a:br>
              <a:rPr lang="en"/>
            </a:br>
            <a:r>
              <a:rPr lang="en"/>
              <a:t>Complicated political system with 2 major political parties (BJP and Congress) fighting the elections</a:t>
            </a:r>
            <a:br>
              <a:rPr lang="en"/>
            </a:br>
            <a:r>
              <a:rPr lang="en"/>
              <a:t>More than a third (~300M) of the eligible voters are active on social media, who can play a major role in deciding the election trends and results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02e3603fb_1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02e3603fb_1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conversation surrounding the election is strong centered on these two guys - Modi &amp; Rahul Gandhi.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 is the current PM of India &amp; part of the BJP party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Rahul Gandhi is his main opponent &amp; member of the Congress party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02e3603f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02e3603f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02e3603f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02e3603f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preetika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hypothesis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Tweets were from this week!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02e3603fb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02e3603fb_1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connectivity in the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that you can find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02e3603fb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02e3603fb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Preetika mentioned, we first generated a basic network graph of all the nodes in the network. We can definitely see theres a presence of influencers at the center of the cluster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02e3603fb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02e3603fb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Calculated centrality measures including degree, betweenness, and closeness of each node, sorted them, and removed the top 5% of users w/ highest centrality scores. The result is what’s shown above. From this pizza, we can see that the network is much more disjoint!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Numerically, we can also see that there was about a 40% decrease in centrality for both groups.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This shows there’s a probably presence of trolls because, from their frequent activity, they are people that connect other disjoint users together. 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02e3603f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02e3603f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our hypothesis that trolls operate in groups, we also found the k-cores for each group.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 - modi = max k-core is 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 - Rahul = 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particularly interesting insight - it shows how well connected the possible trolls in modi’s group are, that there may be more of a unified movement behind it that’s anti-modi.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went forward to investigate the individual users of these k-core networks, assuming that among them there was most likely at least one troll, if not all.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24875" y="0"/>
            <a:ext cx="4619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oon divider">
  <p:cSld name="SECTION_TITLE_AND_DESCRIPTION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/>
        </p:nvSpPr>
        <p:spPr>
          <a:xfrm>
            <a:off x="0" y="0"/>
            <a:ext cx="37356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265500" y="1762725"/>
            <a:ext cx="30477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" name="Google Shape;56;p10"/>
          <p:cNvCxnSpPr/>
          <p:nvPr/>
        </p:nvCxnSpPr>
        <p:spPr>
          <a:xfrm>
            <a:off x="2710050" y="4587025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24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#IndianElection2019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Trolls on Twitter</a:t>
            </a:r>
            <a:br>
              <a:rPr lang="en"/>
            </a:br>
            <a:r>
              <a:rPr lang="en" sz="1800"/>
              <a:t>Group 3: Atindra, Helena, Kirti, Preetika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07" y="1272100"/>
            <a:ext cx="4168301" cy="3208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876" y="1272100"/>
            <a:ext cx="4001017" cy="32088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comparison of Anti-Modi vs. Anti-Rahul trolls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4"/>
          <p:cNvGrpSpPr/>
          <p:nvPr/>
        </p:nvGrpSpPr>
        <p:grpSpPr>
          <a:xfrm>
            <a:off x="807800" y="1238510"/>
            <a:ext cx="7528400" cy="3367750"/>
            <a:chOff x="381000" y="457200"/>
            <a:chExt cx="8345416" cy="3733234"/>
          </a:xfrm>
        </p:grpSpPr>
        <p:pic>
          <p:nvPicPr>
            <p:cNvPr id="157" name="Google Shape;15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1000" y="457200"/>
              <a:ext cx="4131550" cy="373323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58" name="Google Shape;158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17550" y="457200"/>
              <a:ext cx="3908866" cy="37332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59" name="Google Shape;159;p24"/>
          <p:cNvSpPr/>
          <p:nvPr/>
        </p:nvSpPr>
        <p:spPr>
          <a:xfrm>
            <a:off x="5047300" y="1274050"/>
            <a:ext cx="1439400" cy="288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Anti-Modi Trolls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5"/>
          <p:cNvGrpSpPr/>
          <p:nvPr/>
        </p:nvGrpSpPr>
        <p:grpSpPr>
          <a:xfrm>
            <a:off x="2229687" y="3077168"/>
            <a:ext cx="4992878" cy="1411508"/>
            <a:chOff x="378724" y="489500"/>
            <a:chExt cx="5948151" cy="1681568"/>
          </a:xfrm>
        </p:grpSpPr>
        <p:pic>
          <p:nvPicPr>
            <p:cNvPr id="166" name="Google Shape;16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8724" y="489500"/>
              <a:ext cx="5948151" cy="168156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67" name="Google Shape;167;p25"/>
            <p:cNvSpPr/>
            <p:nvPr/>
          </p:nvSpPr>
          <p:spPr>
            <a:xfrm>
              <a:off x="892025" y="489500"/>
              <a:ext cx="1439400" cy="2880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25"/>
          <p:cNvGrpSpPr/>
          <p:nvPr/>
        </p:nvGrpSpPr>
        <p:grpSpPr>
          <a:xfrm>
            <a:off x="5164003" y="843698"/>
            <a:ext cx="3184986" cy="1589424"/>
            <a:chOff x="307150" y="2794675"/>
            <a:chExt cx="3474025" cy="1681575"/>
          </a:xfrm>
        </p:grpSpPr>
        <p:pic>
          <p:nvPicPr>
            <p:cNvPr id="169" name="Google Shape;16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150" y="2804586"/>
              <a:ext cx="3474025" cy="1671663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70" name="Google Shape;170;p25"/>
            <p:cNvSpPr/>
            <p:nvPr/>
          </p:nvSpPr>
          <p:spPr>
            <a:xfrm>
              <a:off x="307150" y="2794675"/>
              <a:ext cx="1016100" cy="2175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5"/>
          <p:cNvGrpSpPr/>
          <p:nvPr/>
        </p:nvGrpSpPr>
        <p:grpSpPr>
          <a:xfrm>
            <a:off x="795011" y="601925"/>
            <a:ext cx="4223000" cy="1969825"/>
            <a:chOff x="4692400" y="2718400"/>
            <a:chExt cx="4223000" cy="1969825"/>
          </a:xfrm>
        </p:grpSpPr>
        <p:pic>
          <p:nvPicPr>
            <p:cNvPr id="172" name="Google Shape;172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92400" y="2794600"/>
              <a:ext cx="4223000" cy="18936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73" name="Google Shape;173;p25"/>
            <p:cNvSpPr/>
            <p:nvPr/>
          </p:nvSpPr>
          <p:spPr>
            <a:xfrm>
              <a:off x="4874900" y="2718400"/>
              <a:ext cx="1439400" cy="2880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25"/>
          <p:cNvSpPr/>
          <p:nvPr/>
        </p:nvSpPr>
        <p:spPr>
          <a:xfrm>
            <a:off x="4151050" y="2241475"/>
            <a:ext cx="1585575" cy="1276200"/>
          </a:xfrm>
          <a:prstGeom prst="flowChartMerg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9978"/>
            <a:ext cx="5262751" cy="347054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5858500" y="1370700"/>
            <a:ext cx="2973900" cy="22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Appears in our network of Anti-Modi Trolls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Shashi Tharoor, a prominent Congress politician, follows him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Famous Personality Following Anti-Modi Trolls?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body" idx="1"/>
          </p:nvPr>
        </p:nvSpPr>
        <p:spPr>
          <a:xfrm>
            <a:off x="311700" y="13425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There is a strong presence of trolls for both entities involved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Trolls against Modi are more organized and more influential than the trolls against RaGa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Trolls against RaGa aren’t as influential and prominent in comparison to trolls against Modi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Prominent personalities do follow a few trolls especially those with a large number of followers</a:t>
            </a:r>
            <a:endParaRPr sz="22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265500" y="1762725"/>
            <a:ext cx="30477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Questions?</a:t>
            </a:r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800" y="941750"/>
            <a:ext cx="4566499" cy="3317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095" y="1713500"/>
            <a:ext cx="1682825" cy="240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37563"/>
            <a:ext cx="2160225" cy="216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3000" y="912975"/>
            <a:ext cx="28575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4451" y="1194574"/>
            <a:ext cx="1040876" cy="104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1200" y="1196072"/>
            <a:ext cx="1037882" cy="103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64970" y="1196082"/>
            <a:ext cx="1037882" cy="103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24325" y="3208500"/>
            <a:ext cx="1782600" cy="17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grpSp>
        <p:nvGrpSpPr>
          <p:cNvPr id="78" name="Google Shape;78;p15"/>
          <p:cNvGrpSpPr/>
          <p:nvPr/>
        </p:nvGrpSpPr>
        <p:grpSpPr>
          <a:xfrm>
            <a:off x="400163" y="1478574"/>
            <a:ext cx="8343675" cy="2621026"/>
            <a:chOff x="336225" y="1554774"/>
            <a:chExt cx="8343675" cy="2621026"/>
          </a:xfrm>
        </p:grpSpPr>
        <p:pic>
          <p:nvPicPr>
            <p:cNvPr id="79" name="Google Shape;7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06826" y="1554777"/>
              <a:ext cx="1371600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06475" y="1554775"/>
              <a:ext cx="1371599" cy="1371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07175" y="1554774"/>
              <a:ext cx="1371600" cy="137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15"/>
            <p:cNvSpPr txBox="1"/>
            <p:nvPr/>
          </p:nvSpPr>
          <p:spPr>
            <a:xfrm>
              <a:off x="336225" y="3266500"/>
              <a:ext cx="2713500" cy="9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Open Sans"/>
                  <a:ea typeface="Open Sans"/>
                  <a:cs typeface="Open Sans"/>
                  <a:sym typeface="Open Sans"/>
                </a:rPr>
                <a:t>Election of the world’s largest democracy</a:t>
              </a: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" name="Google Shape;83;p15"/>
            <p:cNvSpPr txBox="1"/>
            <p:nvPr/>
          </p:nvSpPr>
          <p:spPr>
            <a:xfrm>
              <a:off x="3135875" y="3266500"/>
              <a:ext cx="2713500" cy="9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Open Sans"/>
                  <a:ea typeface="Open Sans"/>
                  <a:cs typeface="Open Sans"/>
                  <a:sym typeface="Open Sans"/>
                </a:rPr>
                <a:t>BJP &amp; Congress are the 2 major political parties</a:t>
              </a: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4" name="Google Shape;84;p15"/>
            <p:cNvSpPr txBox="1"/>
            <p:nvPr/>
          </p:nvSpPr>
          <p:spPr>
            <a:xfrm>
              <a:off x="5966400" y="3266500"/>
              <a:ext cx="2713500" cy="9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Open Sans"/>
                  <a:ea typeface="Open Sans"/>
                  <a:cs typeface="Open Sans"/>
                  <a:sym typeface="Open Sans"/>
                </a:rPr>
                <a:t>300M of eligible voters are active on social media</a:t>
              </a: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 vs. Rahul Gandhi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325" y="1344650"/>
            <a:ext cx="4133350" cy="3100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616500" y="1418725"/>
            <a:ext cx="5037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 identify </a:t>
            </a:r>
            <a:endParaRPr sz="300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trolls in the 2019 Indian election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structure of trolls’ movements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Identify each party’s use of trolls to slander</a:t>
            </a:r>
            <a:endParaRPr sz="240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950" y="1228625"/>
            <a:ext cx="2936125" cy="29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311700" y="14949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Scraped 18K tweets with hashtags including:</a:t>
            </a:r>
            <a:br>
              <a:rPr lang="en" sz="2600"/>
            </a:br>
            <a:r>
              <a:rPr lang="en" sz="2600"/>
              <a:t>	</a:t>
            </a:r>
            <a:r>
              <a:rPr lang="en" sz="2200"/>
              <a:t>#RahulGandhiChorHai, #GoBackModi, #NamoAgain</a:t>
            </a:r>
            <a:br>
              <a:rPr lang="en" sz="2200"/>
            </a:br>
            <a:r>
              <a:rPr lang="en" sz="2200"/>
              <a:t>	#RahulGandhiLieChallenge #IndianElections2019, etc …</a:t>
            </a:r>
            <a:br>
              <a:rPr lang="en" sz="2200"/>
            </a:br>
            <a:endParaRPr sz="22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Created 2 datasets: Anti-Modi &amp; Anti-RaGa</a:t>
            </a:r>
            <a:endParaRPr sz="2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4187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Generated NetworkX graphs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Calculated centrality measures and observed changes in connectivity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Obtained the k-cores to identify troll groups, which worked together for their respective sides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Identified the trolls and generated insights</a:t>
            </a:r>
            <a:endParaRPr sz="2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159300" y="45355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Modi vs. Rahul Network Graphs</a:t>
            </a:r>
            <a:endParaRPr sz="2000"/>
          </a:p>
        </p:txBody>
      </p:sp>
      <p:grpSp>
        <p:nvGrpSpPr>
          <p:cNvPr id="115" name="Google Shape;115;p20"/>
          <p:cNvGrpSpPr/>
          <p:nvPr/>
        </p:nvGrpSpPr>
        <p:grpSpPr>
          <a:xfrm>
            <a:off x="733673" y="438687"/>
            <a:ext cx="7676654" cy="3852481"/>
            <a:chOff x="469850" y="320800"/>
            <a:chExt cx="8197174" cy="4113701"/>
          </a:xfrm>
        </p:grpSpPr>
        <p:pic>
          <p:nvPicPr>
            <p:cNvPr id="116" name="Google Shape;116;p20"/>
            <p:cNvPicPr preferRelativeResize="0"/>
            <p:nvPr/>
          </p:nvPicPr>
          <p:blipFill rotWithShape="1">
            <a:blip r:embed="rId3">
              <a:alphaModFix/>
            </a:blip>
            <a:srcRect t="4067"/>
            <a:stretch/>
          </p:blipFill>
          <p:spPr>
            <a:xfrm>
              <a:off x="4735125" y="837850"/>
              <a:ext cx="3931899" cy="3596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20"/>
            <p:cNvSpPr txBox="1"/>
            <p:nvPr/>
          </p:nvSpPr>
          <p:spPr>
            <a:xfrm>
              <a:off x="5205450" y="320800"/>
              <a:ext cx="30294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Open Sans"/>
                  <a:ea typeface="Open Sans"/>
                  <a:cs typeface="Open Sans"/>
                  <a:sym typeface="Open Sans"/>
                </a:rPr>
                <a:t>Anti-Rahul</a:t>
              </a:r>
              <a:endParaRPr sz="18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" name="Google Shape;118;p20"/>
            <p:cNvSpPr txBox="1"/>
            <p:nvPr/>
          </p:nvSpPr>
          <p:spPr>
            <a:xfrm>
              <a:off x="909150" y="320800"/>
              <a:ext cx="30294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Open Sans"/>
                  <a:ea typeface="Open Sans"/>
                  <a:cs typeface="Open Sans"/>
                  <a:sym typeface="Open Sans"/>
                </a:rPr>
                <a:t>Anti-Modi</a:t>
              </a:r>
              <a:endParaRPr sz="18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19" name="Google Shape;119;p20"/>
            <p:cNvPicPr preferRelativeResize="0"/>
            <p:nvPr/>
          </p:nvPicPr>
          <p:blipFill rotWithShape="1">
            <a:blip r:embed="rId4">
              <a:alphaModFix/>
            </a:blip>
            <a:srcRect l="8012" t="12467" r="8087" b="7971"/>
            <a:stretch/>
          </p:blipFill>
          <p:spPr>
            <a:xfrm>
              <a:off x="469850" y="837850"/>
              <a:ext cx="3760174" cy="3596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83100" y="45355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Influentials Removed - centrality decreases significantly</a:t>
            </a:r>
            <a:endParaRPr sz="2000"/>
          </a:p>
        </p:txBody>
      </p:sp>
      <p:grpSp>
        <p:nvGrpSpPr>
          <p:cNvPr id="125" name="Google Shape;125;p21"/>
          <p:cNvGrpSpPr/>
          <p:nvPr/>
        </p:nvGrpSpPr>
        <p:grpSpPr>
          <a:xfrm>
            <a:off x="1186444" y="461990"/>
            <a:ext cx="6771113" cy="3469279"/>
            <a:chOff x="603001" y="397000"/>
            <a:chExt cx="7937998" cy="4067151"/>
          </a:xfrm>
        </p:grpSpPr>
        <p:pic>
          <p:nvPicPr>
            <p:cNvPr id="126" name="Google Shape;126;p21"/>
            <p:cNvPicPr preferRelativeResize="0"/>
            <p:nvPr/>
          </p:nvPicPr>
          <p:blipFill rotWithShape="1">
            <a:blip r:embed="rId3">
              <a:alphaModFix/>
            </a:blip>
            <a:srcRect l="6546" t="3459" r="4872" b="5977"/>
            <a:stretch/>
          </p:blipFill>
          <p:spPr>
            <a:xfrm>
              <a:off x="4854176" y="908763"/>
              <a:ext cx="3686823" cy="3555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21"/>
            <p:cNvSpPr txBox="1"/>
            <p:nvPr/>
          </p:nvSpPr>
          <p:spPr>
            <a:xfrm>
              <a:off x="5205450" y="397000"/>
              <a:ext cx="30294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Open Sans"/>
                  <a:ea typeface="Open Sans"/>
                  <a:cs typeface="Open Sans"/>
                  <a:sym typeface="Open Sans"/>
                </a:rPr>
                <a:t>Anti-Rahul</a:t>
              </a:r>
              <a:endParaRPr sz="18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8" name="Google Shape;128;p21"/>
            <p:cNvSpPr txBox="1"/>
            <p:nvPr/>
          </p:nvSpPr>
          <p:spPr>
            <a:xfrm>
              <a:off x="909150" y="397000"/>
              <a:ext cx="30294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Open Sans"/>
                  <a:ea typeface="Open Sans"/>
                  <a:cs typeface="Open Sans"/>
                  <a:sym typeface="Open Sans"/>
                </a:rPr>
                <a:t>Anti-Modi</a:t>
              </a:r>
              <a:endParaRPr sz="18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29" name="Google Shape;129;p21"/>
            <p:cNvPicPr preferRelativeResize="0"/>
            <p:nvPr/>
          </p:nvPicPr>
          <p:blipFill rotWithShape="1">
            <a:blip r:embed="rId4">
              <a:alphaModFix/>
            </a:blip>
            <a:srcRect l="5928" t="3303" r="4385" b="5688"/>
            <a:stretch/>
          </p:blipFill>
          <p:spPr>
            <a:xfrm>
              <a:off x="603001" y="942250"/>
              <a:ext cx="3596575" cy="34884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" name="Google Shape;130;p21"/>
          <p:cNvGrpSpPr/>
          <p:nvPr/>
        </p:nvGrpSpPr>
        <p:grpSpPr>
          <a:xfrm>
            <a:off x="972027" y="4008886"/>
            <a:ext cx="7199946" cy="548642"/>
            <a:chOff x="1235400" y="4008886"/>
            <a:chExt cx="7199946" cy="548642"/>
          </a:xfrm>
        </p:grpSpPr>
        <p:pic>
          <p:nvPicPr>
            <p:cNvPr id="131" name="Google Shape;13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91575" y="4008886"/>
              <a:ext cx="3443771" cy="548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35400" y="4008887"/>
              <a:ext cx="3149194" cy="5486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body" idx="1"/>
          </p:nvPr>
        </p:nvSpPr>
        <p:spPr>
          <a:xfrm>
            <a:off x="83100" y="45355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K-core Subgraphs: Maximal cores in sub-graphs</a:t>
            </a:r>
            <a:endParaRPr sz="2000"/>
          </a:p>
        </p:txBody>
      </p:sp>
      <p:grpSp>
        <p:nvGrpSpPr>
          <p:cNvPr id="138" name="Google Shape;138;p22"/>
          <p:cNvGrpSpPr/>
          <p:nvPr/>
        </p:nvGrpSpPr>
        <p:grpSpPr>
          <a:xfrm>
            <a:off x="564256" y="480138"/>
            <a:ext cx="8015487" cy="4030824"/>
            <a:chOff x="643988" y="320800"/>
            <a:chExt cx="8015487" cy="4030824"/>
          </a:xfrm>
        </p:grpSpPr>
        <p:sp>
          <p:nvSpPr>
            <p:cNvPr id="139" name="Google Shape;139;p22"/>
            <p:cNvSpPr txBox="1"/>
            <p:nvPr/>
          </p:nvSpPr>
          <p:spPr>
            <a:xfrm>
              <a:off x="5205450" y="320800"/>
              <a:ext cx="30294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Open Sans"/>
                  <a:ea typeface="Open Sans"/>
                  <a:cs typeface="Open Sans"/>
                  <a:sym typeface="Open Sans"/>
                </a:rPr>
                <a:t>Anti-Rahul</a:t>
              </a:r>
              <a:endParaRPr sz="18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0" name="Google Shape;140;p22"/>
            <p:cNvSpPr txBox="1"/>
            <p:nvPr/>
          </p:nvSpPr>
          <p:spPr>
            <a:xfrm>
              <a:off x="909150" y="320800"/>
              <a:ext cx="30294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Open Sans"/>
                  <a:ea typeface="Open Sans"/>
                  <a:cs typeface="Open Sans"/>
                  <a:sym typeface="Open Sans"/>
                </a:rPr>
                <a:t>Anti-Modi</a:t>
              </a:r>
              <a:endParaRPr sz="1800" b="1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41" name="Google Shape;141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80800" y="1064600"/>
              <a:ext cx="3878675" cy="30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3988" y="791875"/>
              <a:ext cx="3559723" cy="3559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22"/>
          <p:cNvSpPr txBox="1"/>
          <p:nvPr/>
        </p:nvSpPr>
        <p:spPr>
          <a:xfrm>
            <a:off x="1039950" y="1068050"/>
            <a:ext cx="7869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K=6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5295000" y="1068050"/>
            <a:ext cx="7869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K=2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711</Words>
  <Application>Microsoft Office PowerPoint</Application>
  <PresentationFormat>On-screen Show (16:9)</PresentationFormat>
  <Paragraphs>71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PT Sans Narrow</vt:lpstr>
      <vt:lpstr>Open Sans</vt:lpstr>
      <vt:lpstr>Tropic</vt:lpstr>
      <vt:lpstr>#IndianElection2019</vt:lpstr>
      <vt:lpstr>Context</vt:lpstr>
      <vt:lpstr>Modi vs. Rahul Gandhi</vt:lpstr>
      <vt:lpstr>Objective</vt:lpstr>
      <vt:lpstr>Data</vt:lpstr>
      <vt:lpstr>Approach</vt:lpstr>
      <vt:lpstr>PowerPoint Presentation</vt:lpstr>
      <vt:lpstr>PowerPoint Presentation</vt:lpstr>
      <vt:lpstr>PowerPoint Presentation</vt:lpstr>
      <vt:lpstr>A comparison of Anti-Modi vs. Anti-Rahul trolls</vt:lpstr>
      <vt:lpstr>Anti-Modi Trolls</vt:lpstr>
      <vt:lpstr>PowerPoint Presentation</vt:lpstr>
      <vt:lpstr>Famous Personality Following Anti-Modi Trolls?</vt:lpstr>
      <vt:lpstr>Insights</vt:lpstr>
      <vt:lpstr>Thank you! 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#IndianElection2019</dc:title>
  <dc:creator>Anitesh Barfua</dc:creator>
  <cp:lastModifiedBy>Anitesh Barfua</cp:lastModifiedBy>
  <cp:revision>1</cp:revision>
  <dcterms:modified xsi:type="dcterms:W3CDTF">2020-12-02T18:12:24Z</dcterms:modified>
</cp:coreProperties>
</file>